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50"/>
  </p:notesMasterIdLst>
  <p:sldIdLst>
    <p:sldId id="260" r:id="rId3"/>
    <p:sldId id="261" r:id="rId4"/>
    <p:sldId id="262" r:id="rId5"/>
    <p:sldId id="263" r:id="rId6"/>
    <p:sldId id="264" r:id="rId7"/>
    <p:sldId id="265" r:id="rId8"/>
    <p:sldId id="266" r:id="rId9"/>
    <p:sldId id="303" r:id="rId10"/>
    <p:sldId id="297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309" r:id="rId20"/>
    <p:sldId id="301" r:id="rId21"/>
    <p:sldId id="275" r:id="rId22"/>
    <p:sldId id="276" r:id="rId23"/>
    <p:sldId id="277" r:id="rId24"/>
    <p:sldId id="305" r:id="rId25"/>
    <p:sldId id="278" r:id="rId26"/>
    <p:sldId id="279" r:id="rId27"/>
    <p:sldId id="280" r:id="rId28"/>
    <p:sldId id="281" r:id="rId29"/>
    <p:sldId id="282" r:id="rId30"/>
    <p:sldId id="299" r:id="rId31"/>
    <p:sldId id="285" r:id="rId32"/>
    <p:sldId id="286" r:id="rId33"/>
    <p:sldId id="287" r:id="rId34"/>
    <p:sldId id="296" r:id="rId35"/>
    <p:sldId id="284" r:id="rId36"/>
    <p:sldId id="292" r:id="rId37"/>
    <p:sldId id="300" r:id="rId38"/>
    <p:sldId id="302" r:id="rId39"/>
    <p:sldId id="295" r:id="rId40"/>
    <p:sldId id="310" r:id="rId41"/>
    <p:sldId id="311" r:id="rId42"/>
    <p:sldId id="294" r:id="rId43"/>
    <p:sldId id="283" r:id="rId44"/>
    <p:sldId id="304" r:id="rId45"/>
    <p:sldId id="257" r:id="rId46"/>
    <p:sldId id="308" r:id="rId47"/>
    <p:sldId id="291" r:id="rId48"/>
    <p:sldId id="306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3" d="100"/>
          <a:sy n="63" d="100"/>
        </p:scale>
        <p:origin x="-120" y="-1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personal\cars\electric\Nissan\Leaf\LEAF_RangeChar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Nissan Leaf Range</a:t>
            </a:r>
            <a:r>
              <a:rPr lang="en-US" sz="2000" baseline="0" dirty="0"/>
              <a:t> (</a:t>
            </a:r>
            <a:r>
              <a:rPr lang="en-US" sz="2000" dirty="0"/>
              <a:t>miles) vs Speed (mph)</a:t>
            </a:r>
          </a:p>
        </c:rich>
      </c:tx>
      <c:layout>
        <c:manualLayout>
          <c:xMode val="edge"/>
          <c:yMode val="edge"/>
          <c:x val="0.16619124928971507"/>
          <c:y val="1.69491525423728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632460922141813E-2"/>
          <c:y val="0.12329870224555264"/>
          <c:w val="0.86615172091342829"/>
          <c:h val="0.649226450860309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Speed_Range!$AN$3</c:f>
              <c:strCache>
                <c:ptCount val="1"/>
                <c:pt idx="0">
                  <c:v>Range (miles)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50800"/>
            </c:spPr>
            <c:trendlineType val="poly"/>
            <c:order val="2"/>
            <c:dispRSqr val="0"/>
            <c:dispEq val="0"/>
          </c:trendline>
          <c:xVal>
            <c:numRef>
              <c:f>Speed_Range!$AM$4:$AM$18</c:f>
              <c:numCache>
                <c:formatCode>General</c:formatCode>
                <c:ptCount val="15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  <c:pt idx="8">
                  <c:v>60</c:v>
                </c:pt>
                <c:pt idx="9">
                  <c:v>65</c:v>
                </c:pt>
                <c:pt idx="10">
                  <c:v>70</c:v>
                </c:pt>
                <c:pt idx="11">
                  <c:v>75</c:v>
                </c:pt>
                <c:pt idx="12">
                  <c:v>80</c:v>
                </c:pt>
                <c:pt idx="13">
                  <c:v>85</c:v>
                </c:pt>
                <c:pt idx="14">
                  <c:v>90</c:v>
                </c:pt>
              </c:numCache>
            </c:numRef>
          </c:xVal>
          <c:yVal>
            <c:numRef>
              <c:f>Speed_Range!$AN$4:$AN$18</c:f>
              <c:numCache>
                <c:formatCode>0</c:formatCode>
                <c:ptCount val="15"/>
                <c:pt idx="0">
                  <c:v>159.69200000000001</c:v>
                </c:pt>
                <c:pt idx="1">
                  <c:v>145.63500000000002</c:v>
                </c:pt>
                <c:pt idx="2">
                  <c:v>132</c:v>
                </c:pt>
                <c:pt idx="3">
                  <c:v>121</c:v>
                </c:pt>
                <c:pt idx="4">
                  <c:v>111</c:v>
                </c:pt>
                <c:pt idx="5">
                  <c:v>97</c:v>
                </c:pt>
                <c:pt idx="6">
                  <c:v>89</c:v>
                </c:pt>
                <c:pt idx="7">
                  <c:v>82</c:v>
                </c:pt>
                <c:pt idx="8">
                  <c:v>75</c:v>
                </c:pt>
                <c:pt idx="9">
                  <c:v>68</c:v>
                </c:pt>
                <c:pt idx="10">
                  <c:v>62</c:v>
                </c:pt>
                <c:pt idx="11">
                  <c:v>57.865000000000038</c:v>
                </c:pt>
                <c:pt idx="12">
                  <c:v>54.368000000000023</c:v>
                </c:pt>
                <c:pt idx="13">
                  <c:v>51.831000000000017</c:v>
                </c:pt>
                <c:pt idx="14">
                  <c:v>50.253999999999991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Speed_Range!$AP$3</c:f>
              <c:strCache>
                <c:ptCount val="1"/>
                <c:pt idx="0">
                  <c:v>Range (+1000')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Speed_Range!$AM$4:$AM$18</c:f>
              <c:numCache>
                <c:formatCode>General</c:formatCode>
                <c:ptCount val="15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  <c:pt idx="8">
                  <c:v>60</c:v>
                </c:pt>
                <c:pt idx="9">
                  <c:v>65</c:v>
                </c:pt>
                <c:pt idx="10">
                  <c:v>70</c:v>
                </c:pt>
                <c:pt idx="11">
                  <c:v>75</c:v>
                </c:pt>
                <c:pt idx="12">
                  <c:v>80</c:v>
                </c:pt>
                <c:pt idx="13">
                  <c:v>85</c:v>
                </c:pt>
                <c:pt idx="14">
                  <c:v>90</c:v>
                </c:pt>
              </c:numCache>
            </c:numRef>
          </c:xVal>
          <c:yVal>
            <c:numRef>
              <c:f>Speed_Range!$AP$4:$AP$18</c:f>
              <c:numCache>
                <c:formatCode>0.0</c:formatCode>
                <c:ptCount val="15"/>
                <c:pt idx="0">
                  <c:v>143.72280000000001</c:v>
                </c:pt>
                <c:pt idx="1">
                  <c:v>131.07150000000001</c:v>
                </c:pt>
                <c:pt idx="2">
                  <c:v>118.8</c:v>
                </c:pt>
                <c:pt idx="3">
                  <c:v>108.9</c:v>
                </c:pt>
                <c:pt idx="4">
                  <c:v>99.9</c:v>
                </c:pt>
                <c:pt idx="5">
                  <c:v>87.3</c:v>
                </c:pt>
                <c:pt idx="6">
                  <c:v>80.100000000000009</c:v>
                </c:pt>
                <c:pt idx="7">
                  <c:v>73.8</c:v>
                </c:pt>
                <c:pt idx="8">
                  <c:v>67.5</c:v>
                </c:pt>
                <c:pt idx="9">
                  <c:v>61.2</c:v>
                </c:pt>
                <c:pt idx="10">
                  <c:v>55.800000000000004</c:v>
                </c:pt>
                <c:pt idx="11">
                  <c:v>52.078500000000034</c:v>
                </c:pt>
                <c:pt idx="12">
                  <c:v>48.931200000000025</c:v>
                </c:pt>
                <c:pt idx="13">
                  <c:v>46.647900000000014</c:v>
                </c:pt>
                <c:pt idx="14">
                  <c:v>45.228599999999993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Speed_Range!$AQ$3</c:f>
              <c:strCache>
                <c:ptCount val="1"/>
                <c:pt idx="0">
                  <c:v>Range (-1000')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Speed_Range!$AM$4:$AM$18</c:f>
              <c:numCache>
                <c:formatCode>General</c:formatCode>
                <c:ptCount val="15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  <c:pt idx="8">
                  <c:v>60</c:v>
                </c:pt>
                <c:pt idx="9">
                  <c:v>65</c:v>
                </c:pt>
                <c:pt idx="10">
                  <c:v>70</c:v>
                </c:pt>
                <c:pt idx="11">
                  <c:v>75</c:v>
                </c:pt>
                <c:pt idx="12">
                  <c:v>80</c:v>
                </c:pt>
                <c:pt idx="13">
                  <c:v>85</c:v>
                </c:pt>
                <c:pt idx="14">
                  <c:v>90</c:v>
                </c:pt>
              </c:numCache>
            </c:numRef>
          </c:xVal>
          <c:yVal>
            <c:numRef>
              <c:f>Speed_Range!$AQ$4:$AQ$18</c:f>
              <c:numCache>
                <c:formatCode>General</c:formatCode>
                <c:ptCount val="15"/>
                <c:pt idx="0">
                  <c:v>167.67660000000001</c:v>
                </c:pt>
                <c:pt idx="1">
                  <c:v>152.91675000000004</c:v>
                </c:pt>
                <c:pt idx="2">
                  <c:v>138.6</c:v>
                </c:pt>
                <c:pt idx="3">
                  <c:v>127.05000000000001</c:v>
                </c:pt>
                <c:pt idx="4">
                  <c:v>116.55000000000001</c:v>
                </c:pt>
                <c:pt idx="5">
                  <c:v>101.85000000000001</c:v>
                </c:pt>
                <c:pt idx="6">
                  <c:v>93.45</c:v>
                </c:pt>
                <c:pt idx="7">
                  <c:v>86.100000000000009</c:v>
                </c:pt>
                <c:pt idx="8">
                  <c:v>78.75</c:v>
                </c:pt>
                <c:pt idx="9">
                  <c:v>71.400000000000006</c:v>
                </c:pt>
                <c:pt idx="10">
                  <c:v>65.100000000000009</c:v>
                </c:pt>
                <c:pt idx="11">
                  <c:v>60.758250000000039</c:v>
                </c:pt>
                <c:pt idx="12">
                  <c:v>57.086400000000026</c:v>
                </c:pt>
                <c:pt idx="13">
                  <c:v>54.422550000000022</c:v>
                </c:pt>
                <c:pt idx="14">
                  <c:v>52.766699999999993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489152"/>
        <c:axId val="147490688"/>
      </c:scatterChart>
      <c:valAx>
        <c:axId val="1474891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7490688"/>
        <c:crosses val="autoZero"/>
        <c:crossBetween val="midCat"/>
      </c:valAx>
      <c:valAx>
        <c:axId val="1474906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7489152"/>
        <c:crosses val="autoZero"/>
        <c:crossBetween val="midCat"/>
      </c:valAx>
    </c:plotArea>
    <c:legend>
      <c:legendPos val="b"/>
      <c:legendEntry>
        <c:idx val="3"/>
        <c:delete val="1"/>
      </c:legendEntry>
      <c:layout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0.40206</cdr:x>
      <cdr:y>0.32712</cdr:y>
    </cdr:from>
    <cdr:to>
      <cdr:x>0.43299</cdr:x>
      <cdr:y>0.41186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971800" y="1470660"/>
          <a:ext cx="228600" cy="3810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0.48969</cdr:x>
      <cdr:y>0.33729</cdr:y>
    </cdr:from>
    <cdr:to>
      <cdr:x>0.63093</cdr:x>
      <cdr:y>0.40508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19500" y="1516380"/>
          <a:ext cx="104394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country</a:t>
          </a:r>
          <a:endParaRPr lang="en-US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296DB91-9D98-4D92-91D6-C546E4019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73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3FBF-9EEE-4E83-A089-1271EC0FD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5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787DC-E73E-43C6-AF92-1E8D096AD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3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BC18-9E19-42AD-8F10-97F47B529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7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A70C-EDB8-4E17-823B-F9AE07821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34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65EAB-BD97-429B-93B0-9DD327309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58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101DD-92C2-46CF-BCA6-0F406BD5A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8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21065-0663-4EC6-AF43-DF2D54876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2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8363D-6B34-4EFA-BF71-9F6EA9DD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08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54FE-A4DB-4D44-821C-814BC5D88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07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6C757-A284-4B28-AD22-E74B7B36F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013DD-9A64-4963-9A05-520CD211A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2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D2052-BFE7-4ED8-93E4-9AEDE7879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8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C97BC-3710-4124-BFC9-F27778135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93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06690-623B-479F-9A27-8B75F90B1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6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7C87F-282D-47D8-8449-9501A70EF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0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D0264-6EDA-4F8B-A418-18DA0AF21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6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E8927-54F5-4B47-BEE6-1719CDDBD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3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00310-6C94-4628-A9E7-92A1B57BD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5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E0A3-1BB5-4F26-9DA5-7B2A004A9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2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2661-ABEC-4DCA-B1BB-915E45B28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0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AE3C2-A28F-4E98-B9E4-BCE4103BF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2AA3B-5028-4602-ABDE-C5F6058D0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9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4B0FE71-8099-47C7-BC2D-744A433FF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F5E5507-96C1-4E98-B934-BFCC4D3C1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evseupgrade.com/styled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youtube.com/watch?feature=player_embedded&amp;v=_VGu0cfCu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http://www.youtube.com/watch?feature=player_detailpage&amp;v=xxL4LVgdP7E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>
                <a:solidFill>
                  <a:srgbClr val="C00000"/>
                </a:solidFill>
              </a:rPr>
              <a:t>Nissan LEAF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1925" y="3886200"/>
            <a:ext cx="4384675" cy="1752600"/>
          </a:xfrm>
        </p:spPr>
        <p:txBody>
          <a:bodyPr>
            <a:normAutofit/>
          </a:bodyPr>
          <a:lstStyle/>
          <a:p>
            <a:pPr marL="514350" indent="-514350" eaLnBrk="1" hangingPunct="1">
              <a:buFontTx/>
              <a:buAutoNum type="alphaUcPeriod" startAt="12"/>
              <a:defRPr/>
            </a:pPr>
            <a:r>
              <a:rPr lang="en-US" dirty="0" smtClean="0"/>
              <a:t>David Roper</a:t>
            </a:r>
          </a:p>
          <a:p>
            <a:pPr eaLnBrk="1" hangingPunct="1">
              <a:defRPr/>
            </a:pPr>
            <a:r>
              <a:rPr lang="en-US" dirty="0" smtClean="0"/>
              <a:t>http://arts.bev.net/roperldavid/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Dash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5325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Dash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4754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Dash</a:t>
            </a:r>
          </a:p>
        </p:txBody>
      </p:sp>
      <p:pic>
        <p:nvPicPr>
          <p:cNvPr id="16387" name="Picture 2" descr="http://www.roperld.com/science/graphics/NissanLeafDash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524000"/>
            <a:ext cx="73040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Dash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57338"/>
            <a:ext cx="475932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Dash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67188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Dash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7175"/>
            <a:ext cx="88360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Center Display</a:t>
            </a:r>
          </a:p>
        </p:txBody>
      </p:sp>
      <p:pic>
        <p:nvPicPr>
          <p:cNvPr id="21507" name="Picture 2" descr="http://izmostock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://izmostock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http://izmostock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600200"/>
            <a:ext cx="55848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Quick Controls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447800"/>
            <a:ext cx="40671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52563"/>
            <a:ext cx="37433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473075" y="6248400"/>
            <a:ext cx="577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Top button shows driving range on center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730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Driver Controls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6953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985272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Pushing a button on steering wheel shows nearby charging stations.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92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/>
          <a:lstStyle/>
          <a:p>
            <a:pPr algn="ctr" eaLnBrk="1" hangingPunct="1"/>
            <a:r>
              <a:rPr lang="en-US" b="1" smtClean="0"/>
              <a:t>Energy Display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32008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LEAF Roper</a:t>
            </a: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930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2133600" y="62484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smtClean="0"/>
              <a:t>Cayenne-red </a:t>
            </a:r>
            <a:r>
              <a:rPr lang="en-US" b="1" dirty="0"/>
              <a:t>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Shift Knob</a:t>
            </a:r>
          </a:p>
        </p:txBody>
      </p:sp>
      <p:pic>
        <p:nvPicPr>
          <p:cNvPr id="23555" name="Picture 2" descr="2012 Nissan Leaf Cupholders 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80338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1062038" y="639445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Shifting into D twice actuates ECO mode.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Trunk</a:t>
            </a: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524000"/>
            <a:ext cx="75469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1371600" y="6432550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SL model has cargo cover.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Trunk</a:t>
            </a:r>
          </a:p>
        </p:txBody>
      </p:sp>
      <p:pic>
        <p:nvPicPr>
          <p:cNvPr id="25603" name="Picture 2" descr="http://www.roperld.com/science/graphics/NissanLeafSeatsDownBik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040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Trunk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715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1295400" y="6172200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/>
              <a:t>IZIP Via Mezza electric-assisted folding bicycle.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Body Cutaway</a:t>
            </a: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166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Under Hood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80256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Under Hood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676400"/>
            <a:ext cx="7637462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Battery Cutaway</a:t>
            </a:r>
          </a:p>
        </p:txBody>
      </p:sp>
      <p:pic>
        <p:nvPicPr>
          <p:cNvPr id="30723" name="Picture 3" descr="C:\junk\NissanLeafBattery_Cutaw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645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Battery Cutaway</a:t>
            </a:r>
          </a:p>
        </p:txBody>
      </p:sp>
      <p:pic>
        <p:nvPicPr>
          <p:cNvPr id="31747" name="Picture 2" descr="http://www.roperld.com/science/graphics/NissanVoltBatteryModu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4025"/>
            <a:ext cx="8031163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/>
          <a:lstStyle/>
          <a:p>
            <a:pPr algn="ctr" eaLnBrk="1" hangingPunct="1"/>
            <a:r>
              <a:rPr lang="en-US" b="1" smtClean="0"/>
              <a:t>Charging an Electric Car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42988" y="1828800"/>
            <a:ext cx="6777037" cy="4419600"/>
          </a:xfrm>
        </p:spPr>
        <p:txBody>
          <a:bodyPr/>
          <a:lstStyle/>
          <a:p>
            <a:pPr eaLnBrk="1" hangingPunct="1"/>
            <a:r>
              <a:rPr lang="en-US" b="1" dirty="0" smtClean="0"/>
              <a:t>Level-1</a:t>
            </a:r>
            <a:r>
              <a:rPr lang="en-US" dirty="0" smtClean="0"/>
              <a:t>: 120-Volts AC 12-Amperes</a:t>
            </a:r>
          </a:p>
          <a:p>
            <a:pPr lvl="1" eaLnBrk="1" hangingPunct="1"/>
            <a:r>
              <a:rPr lang="en-US" dirty="0" smtClean="0"/>
              <a:t>20-kWh battery fills in ~15 hours</a:t>
            </a:r>
          </a:p>
          <a:p>
            <a:pPr eaLnBrk="1" hangingPunct="1"/>
            <a:r>
              <a:rPr lang="en-US" b="1" dirty="0" smtClean="0"/>
              <a:t>Level-2_15A</a:t>
            </a:r>
            <a:r>
              <a:rPr lang="en-US" dirty="0" smtClean="0"/>
              <a:t>: 240-Volts AC 15-Amperes</a:t>
            </a:r>
          </a:p>
          <a:p>
            <a:pPr lvl="1" eaLnBrk="1" hangingPunct="1"/>
            <a:r>
              <a:rPr lang="en-US" dirty="0" smtClean="0"/>
              <a:t>20-kWh battery fills in ~7 hours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Level-2_30A</a:t>
            </a:r>
            <a:r>
              <a:rPr lang="en-US" dirty="0" smtClean="0"/>
              <a:t>: 240-Volts AC 30-Amperes</a:t>
            </a:r>
          </a:p>
          <a:p>
            <a:pPr lvl="1" eaLnBrk="1" hangingPunct="1"/>
            <a:r>
              <a:rPr lang="en-US" dirty="0" smtClean="0"/>
              <a:t>20-kWh battery fills in ~3.5 hours</a:t>
            </a:r>
          </a:p>
          <a:p>
            <a:pPr eaLnBrk="1" hangingPunct="1"/>
            <a:r>
              <a:rPr lang="en-US" b="1" dirty="0" smtClean="0"/>
              <a:t>Level-3</a:t>
            </a:r>
            <a:r>
              <a:rPr lang="en-US" dirty="0" smtClean="0"/>
              <a:t>: 480-Volts DC 125-Amperes</a:t>
            </a:r>
          </a:p>
          <a:p>
            <a:pPr lvl="1" eaLnBrk="1" hangingPunct="1"/>
            <a:r>
              <a:rPr lang="en-US" dirty="0" smtClean="0"/>
              <a:t>20-kWh battery fills in ~0.5 hours</a:t>
            </a:r>
          </a:p>
          <a:p>
            <a:pPr lvl="1" eaLnBrk="1" hangingPunct="1"/>
            <a:r>
              <a:rPr lang="en-US" b="1" dirty="0" smtClean="0"/>
              <a:t>SL LEAF model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LEAF Roper</a:t>
            </a: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99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Chargers</a:t>
            </a:r>
          </a:p>
        </p:txBody>
      </p:sp>
      <p:pic>
        <p:nvPicPr>
          <p:cNvPr id="33795" name="Picture 4" descr="http://www.roperld.com/science/graphics/NissanLeafCharge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Chargers</a:t>
            </a:r>
          </a:p>
        </p:txBody>
      </p:sp>
      <p:pic>
        <p:nvPicPr>
          <p:cNvPr id="34819" name="Picture 2" descr="http://www.roperld.com/science/graphics/NissanLeafChar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1524000" y="6432550"/>
            <a:ext cx="594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Level-3 port on left for SL model only.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Chargers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038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2435225" y="6442075"/>
            <a:ext cx="419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Level-1 charging cable (EVSE)</a:t>
            </a:r>
          </a:p>
        </p:txBody>
      </p:sp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5105400" y="5592763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2"/>
                </a:solidFill>
                <a:latin typeface="Century Gothic" pitchFamily="34" charset="0"/>
              </a:rPr>
              <a:t>Can be converted to level-2/240-volts.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EVSE Modifications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There is a hole under the release handle in which a small pad lock could be inserted to prevent the release button from being pushed in to unplug it from the car. It is called the Electric-Vehicle-Supply-Equipment (EVSE) cable. There is an aftermarket modification to it the allows it to plug into a normal U.S. 240-volts plug to use as a </a:t>
            </a:r>
            <a:r>
              <a:rPr lang="en-US" sz="2600" smtClean="0"/>
              <a:t>level-2 charger (</a:t>
            </a:r>
            <a:r>
              <a:rPr lang="en-US" sz="2600" u="sng" dirty="0" smtClean="0">
                <a:hlinkClick r:id="rId2"/>
              </a:rPr>
              <a:t>http://evseupgrade.com/styled/</a:t>
            </a:r>
            <a:r>
              <a:rPr lang="en-US" sz="2600" dirty="0" smtClean="0"/>
              <a:t>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Chargers</a:t>
            </a:r>
          </a:p>
        </p:txBody>
      </p:sp>
      <p:pic>
        <p:nvPicPr>
          <p:cNvPr id="37891" name="Picture 3" descr="http://evsolutions.avinc.com/uploads/products/EVSE_RS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781175"/>
            <a:ext cx="21621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http://www.homedepot.com/catalog/productImages/300/1a/1afe2eac-f06e-4119-a1a6-f0f8b7a6550f_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12925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2"/>
          <p:cNvSpPr txBox="1">
            <a:spLocks noChangeArrowheads="1"/>
          </p:cNvSpPr>
          <p:nvPr/>
        </p:nvSpPr>
        <p:spPr bwMode="auto">
          <a:xfrm>
            <a:off x="3048000" y="58674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Level-2 chargers</a:t>
            </a:r>
          </a:p>
        </p:txBody>
      </p:sp>
      <p:sp>
        <p:nvSpPr>
          <p:cNvPr id="37894" name="TextBox 1"/>
          <p:cNvSpPr txBox="1">
            <a:spLocks noChangeArrowheads="1"/>
          </p:cNvSpPr>
          <p:nvPr/>
        </p:nvSpPr>
        <p:spPr bwMode="auto">
          <a:xfrm>
            <a:off x="1066800" y="5470525"/>
            <a:ext cx="777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entury Gothic" pitchFamily="34" charset="0"/>
              </a:rPr>
              <a:t>The one Nissan sells.		The one Dave Roper has.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Induction Charger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6341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2438400" y="5638800"/>
            <a:ext cx="579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entury Gothic" pitchFamily="34" charset="0"/>
              </a:rPr>
              <a:t>The one Nissan is developing. Evatran in Wytheville VA is developing one that goes in front.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838200"/>
            <a:ext cx="7026275" cy="5730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/>
              <a:t>Battery Charging Status</a:t>
            </a:r>
            <a:endParaRPr lang="en-US" b="1" dirty="0"/>
          </a:p>
        </p:txBody>
      </p:sp>
      <p:pic>
        <p:nvPicPr>
          <p:cNvPr id="39939" name="Picture 2" descr="nissan leaf 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3914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3048000" y="3846513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entury Gothic" pitchFamily="34" charset="0"/>
              </a:rPr>
              <a:t>Charging indicators inside windshield. This shows that the battery is fully charged.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/>
          <a:lstStyle/>
          <a:p>
            <a:pPr algn="ctr" eaLnBrk="1" hangingPunct="1"/>
            <a:r>
              <a:rPr lang="en-US" b="1" smtClean="0"/>
              <a:t>Apps for Cell Phones/Internet</a:t>
            </a:r>
          </a:p>
        </p:txBody>
      </p:sp>
      <p:pic>
        <p:nvPicPr>
          <p:cNvPr id="40963" name="Picture 2" descr="nissan leaf 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905000"/>
            <a:ext cx="76200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316663" cy="1143000"/>
          </a:xfrm>
        </p:spPr>
        <p:txBody>
          <a:bodyPr/>
          <a:lstStyle/>
          <a:p>
            <a:pPr eaLnBrk="1" hangingPunct="1"/>
            <a:r>
              <a:rPr lang="en-US" smtClean="0"/>
              <a:t>SOC Meter connects to OBD2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645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687" cy="6492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LEAF Range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8893278"/>
              </p:ext>
            </p:extLst>
          </p:nvPr>
        </p:nvGraphicFramePr>
        <p:xfrm>
          <a:off x="914400" y="1752600"/>
          <a:ext cx="7391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5577840" y="3970020"/>
            <a:ext cx="228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48200" y="3589020"/>
            <a:ext cx="228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3600688"/>
            <a:ext cx="143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interstate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28956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town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588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LEAF Roper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49688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896" y="609600"/>
            <a:ext cx="7024687" cy="6492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LEAF Range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" y="1371600"/>
            <a:ext cx="60960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Range (miles) vs Speed (mph)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828800"/>
            <a:ext cx="913923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EPA Ratings</a:t>
            </a:r>
          </a:p>
        </p:txBody>
      </p:sp>
      <p:pic>
        <p:nvPicPr>
          <p:cNvPr id="45059" name="Picture 2" descr="http://www.roperld.com/science/graphics/NissanLeaf_EPARat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3040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Driving a LEAF in the NRV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042988" y="1752600"/>
            <a:ext cx="6777037" cy="4572000"/>
          </a:xfrm>
        </p:spPr>
        <p:txBody>
          <a:bodyPr/>
          <a:lstStyle/>
          <a:p>
            <a:pPr eaLnBrk="1" hangingPunct="1"/>
            <a:r>
              <a:rPr lang="en-US" smtClean="0"/>
              <a:t>Blacksburg to Floyd &amp; back</a:t>
            </a:r>
          </a:p>
          <a:p>
            <a:pPr eaLnBrk="1" hangingPunct="1"/>
            <a:r>
              <a:rPr lang="en-US" smtClean="0"/>
              <a:t>Blacksburg to Roanoke &amp; back charging 2 hours @ Virginia Museum of Transportation</a:t>
            </a:r>
          </a:p>
          <a:p>
            <a:pPr eaLnBrk="1" hangingPunct="1"/>
            <a:r>
              <a:rPr lang="en-US" smtClean="0"/>
              <a:t>Blacksburg to Pulaski &amp; back</a:t>
            </a:r>
          </a:p>
          <a:p>
            <a:pPr eaLnBrk="1" hangingPunct="1"/>
            <a:r>
              <a:rPr lang="en-US" smtClean="0"/>
              <a:t>Christiansburg to Pearisburg &amp; back</a:t>
            </a:r>
          </a:p>
          <a:p>
            <a:pPr eaLnBrk="1" hangingPunct="1"/>
            <a:r>
              <a:rPr lang="en-US" smtClean="0"/>
              <a:t>Christiansburg to Wytheville &amp; back charging 3 hours at Blue Ridge Nissan or Evatran</a:t>
            </a:r>
          </a:p>
          <a:p>
            <a:pPr eaLnBrk="1" hangingPunct="1"/>
            <a:r>
              <a:rPr lang="en-US" smtClean="0"/>
              <a:t>Blacksburg to Salem &amp; back</a:t>
            </a:r>
          </a:p>
          <a:p>
            <a:pPr eaLnBrk="1" hangingPunct="1"/>
            <a:r>
              <a:rPr lang="en-US" smtClean="0"/>
              <a:t>Blacksburg to Mt. Lake &amp; Cascades Park and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for 2012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6962775" cy="42211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Battery heater</a:t>
            </a:r>
          </a:p>
          <a:p>
            <a:pPr eaLnBrk="1" hangingPunct="1">
              <a:defRPr/>
            </a:pPr>
            <a:r>
              <a:rPr lang="en-US" sz="3200" dirty="0" smtClean="0"/>
              <a:t>Heated outside mirrors</a:t>
            </a:r>
          </a:p>
          <a:p>
            <a:pPr eaLnBrk="1" hangingPunct="1">
              <a:defRPr/>
            </a:pPr>
            <a:r>
              <a:rPr lang="en-US" sz="3200" dirty="0" smtClean="0"/>
              <a:t>Heated steering wheel</a:t>
            </a:r>
          </a:p>
          <a:p>
            <a:pPr eaLnBrk="1" hangingPunct="1">
              <a:defRPr/>
            </a:pPr>
            <a:r>
              <a:rPr lang="en-US" sz="3200" dirty="0" smtClean="0"/>
              <a:t>Heated front and outside rear seats</a:t>
            </a:r>
          </a:p>
          <a:p>
            <a:pPr eaLnBrk="1" hangingPunct="1">
              <a:defRPr/>
            </a:pPr>
            <a:r>
              <a:rPr lang="en-US" sz="3200" dirty="0" smtClean="0"/>
              <a:t>Rear HVAC duct</a:t>
            </a:r>
          </a:p>
          <a:p>
            <a:pPr eaLnBrk="1" hangingPunct="1">
              <a:defRPr/>
            </a:pPr>
            <a:r>
              <a:rPr lang="en-US" sz="3200" dirty="0" smtClean="0"/>
              <a:t>Charger increased from 3.3 kW to 6.6 kW.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657975" cy="1143000"/>
          </a:xfrm>
        </p:spPr>
        <p:txBody>
          <a:bodyPr/>
          <a:lstStyle/>
          <a:p>
            <a:r>
              <a:rPr lang="en-US" dirty="0" smtClean="0"/>
              <a:t>LEAF Drive Through Water &amp; Snow</a:t>
            </a:r>
          </a:p>
        </p:txBody>
      </p:sp>
      <p:pic>
        <p:nvPicPr>
          <p:cNvPr id="4813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267200"/>
            <a:ext cx="4357687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524000"/>
            <a:ext cx="391953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Extras for SL Model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496175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Level-3 charge port</a:t>
            </a:r>
          </a:p>
          <a:p>
            <a:pPr eaLnBrk="1" hangingPunct="1"/>
            <a:r>
              <a:rPr lang="en-US" sz="2800" smtClean="0"/>
              <a:t>Solar panel to trickle charge 12-volts battery</a:t>
            </a:r>
          </a:p>
          <a:p>
            <a:pPr eaLnBrk="1" hangingPunct="1"/>
            <a:r>
              <a:rPr lang="en-US" sz="2800" smtClean="0"/>
              <a:t>Backup camera</a:t>
            </a:r>
          </a:p>
          <a:p>
            <a:pPr eaLnBrk="1" hangingPunct="1"/>
            <a:r>
              <a:rPr lang="en-US" sz="2800" smtClean="0"/>
              <a:t>HomeLink for controlling garage doors</a:t>
            </a:r>
          </a:p>
          <a:p>
            <a:pPr eaLnBrk="1" hangingPunct="1"/>
            <a:r>
              <a:rPr lang="en-US" sz="2800" smtClean="0"/>
              <a:t>Fog lamps</a:t>
            </a:r>
          </a:p>
          <a:p>
            <a:pPr eaLnBrk="1" hangingPunct="1"/>
            <a:r>
              <a:rPr lang="en-US" sz="2800" smtClean="0"/>
              <a:t>Cargo cover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/>
          <a:lstStyle/>
          <a:p>
            <a:r>
              <a:rPr lang="en-US" sz="3600" b="1" dirty="0" smtClean="0"/>
              <a:t>Why Lease a LEAF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042988" y="1752600"/>
            <a:ext cx="7186612" cy="4079875"/>
          </a:xfrm>
        </p:spPr>
        <p:txBody>
          <a:bodyPr/>
          <a:lstStyle/>
          <a:p>
            <a:r>
              <a:rPr lang="en-US" smtClean="0"/>
              <a:t>Reduce carbon emissions per mile traveled</a:t>
            </a:r>
          </a:p>
          <a:p>
            <a:r>
              <a:rPr lang="en-US" smtClean="0"/>
              <a:t>Reduce use of fossil fuels per mile traveled</a:t>
            </a:r>
          </a:p>
          <a:p>
            <a:r>
              <a:rPr lang="en-US" smtClean="0"/>
              <a:t>Reduce use of energy per mile traveled</a:t>
            </a:r>
          </a:p>
          <a:p>
            <a:r>
              <a:rPr lang="en-US" smtClean="0"/>
              <a:t>Reduce traffic noise</a:t>
            </a:r>
          </a:p>
          <a:p>
            <a:r>
              <a:rPr lang="en-US" smtClean="0"/>
              <a:t>Improve vehicle performance</a:t>
            </a:r>
          </a:p>
          <a:p>
            <a:r>
              <a:rPr lang="en-US" smtClean="0"/>
              <a:t>Increase driving mindfulness</a:t>
            </a:r>
          </a:p>
          <a:p>
            <a:r>
              <a:rPr lang="en-US" smtClean="0"/>
              <a:t>Increase public knowledge of electric cars</a:t>
            </a:r>
          </a:p>
          <a:p>
            <a:r>
              <a:rPr lang="en-US" smtClean="0"/>
              <a:t>Increase desirability of renewable energy</a:t>
            </a:r>
          </a:p>
          <a:p>
            <a:r>
              <a:rPr lang="en-US" smtClean="0"/>
              <a:t>EV technology will greatly improve in 3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LEAF Roper</a:t>
            </a:r>
          </a:p>
        </p:txBody>
      </p:sp>
      <p:pic>
        <p:nvPicPr>
          <p:cNvPr id="9219" name="Picture 2" descr="Nissan-Leaf-in-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LEAF Roper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447800"/>
            <a:ext cx="73040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828675" y="6019800"/>
            <a:ext cx="785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Solar panel trickle charges the 12-volts battery (SL model only).</a:t>
            </a:r>
          </a:p>
          <a:p>
            <a:pPr algn="ctr" eaLnBrk="1" hangingPunct="1"/>
            <a:r>
              <a:rPr lang="en-US" b="1"/>
              <a:t>Antenna is for AT&amp;T connection to Nissan.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LEAF Roper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724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685800" y="6324600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/>
              <a:t>Headlight design channels air flow above the side mirror.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667000" y="990600"/>
            <a:ext cx="6316663" cy="579438"/>
          </a:xfrm>
        </p:spPr>
        <p:txBody>
          <a:bodyPr/>
          <a:lstStyle/>
          <a:p>
            <a:pPr eaLnBrk="1" hangingPunct="1"/>
            <a:r>
              <a:rPr lang="en-US" b="1" dirty="0" smtClean="0"/>
              <a:t>LEAF Air Flow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696200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1219200" y="4625975"/>
            <a:ext cx="594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entury Gothic" pitchFamily="34" charset="0"/>
              </a:rPr>
              <a:t>Reduces drag due to side mirrors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53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2667000" y="122238"/>
            <a:ext cx="6316663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LEAF Underneath</a:t>
            </a: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3946525" y="5900738"/>
            <a:ext cx="432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entury Gothic" pitchFamily="34" charset="0"/>
              </a:rPr>
              <a:t>Smooth underbody reduces  drag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theme1.xml><?xml version="1.0" encoding="utf-8"?>
<a:theme xmlns:a="http://schemas.openxmlformats.org/drawingml/2006/main" name="ind_0601_slide">
  <a:themeElements>
    <a:clrScheme name="Office Theme 2">
      <a:dk1>
        <a:srgbClr val="000000"/>
      </a:dk1>
      <a:lt1>
        <a:srgbClr val="FFFFFF"/>
      </a:lt1>
      <a:dk2>
        <a:srgbClr val="CC9933"/>
      </a:dk2>
      <a:lt2>
        <a:srgbClr val="FFFFFF"/>
      </a:lt2>
      <a:accent1>
        <a:srgbClr val="F2DA3D"/>
      </a:accent1>
      <a:accent2>
        <a:srgbClr val="FFBB80"/>
      </a:accent2>
      <a:accent3>
        <a:srgbClr val="E2CAAD"/>
      </a:accent3>
      <a:accent4>
        <a:srgbClr val="DADADA"/>
      </a:accent4>
      <a:accent5>
        <a:srgbClr val="F7EAAF"/>
      </a:accent5>
      <a:accent6>
        <a:srgbClr val="E7A973"/>
      </a:accent6>
      <a:hlink>
        <a:srgbClr val="FFD98C"/>
      </a:hlink>
      <a:folHlink>
        <a:srgbClr val="EBD6D3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CC9933"/>
        </a:dk2>
        <a:lt2>
          <a:srgbClr val="FFFFFF"/>
        </a:lt2>
        <a:accent1>
          <a:srgbClr val="F7BE4A"/>
        </a:accent1>
        <a:accent2>
          <a:srgbClr val="FFC573"/>
        </a:accent2>
        <a:accent3>
          <a:srgbClr val="E2CAAD"/>
        </a:accent3>
        <a:accent4>
          <a:srgbClr val="DADADA"/>
        </a:accent4>
        <a:accent5>
          <a:srgbClr val="FADBB1"/>
        </a:accent5>
        <a:accent6>
          <a:srgbClr val="E7B268"/>
        </a:accent6>
        <a:hlink>
          <a:srgbClr val="FFD480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9933"/>
        </a:dk2>
        <a:lt2>
          <a:srgbClr val="FFFFFF"/>
        </a:lt2>
        <a:accent1>
          <a:srgbClr val="F2DA3D"/>
        </a:accent1>
        <a:accent2>
          <a:srgbClr val="FFBB80"/>
        </a:accent2>
        <a:accent3>
          <a:srgbClr val="E2CAAD"/>
        </a:accent3>
        <a:accent4>
          <a:srgbClr val="DADADA"/>
        </a:accent4>
        <a:accent5>
          <a:srgbClr val="F7EAAF"/>
        </a:accent5>
        <a:accent6>
          <a:srgbClr val="E7A973"/>
        </a:accent6>
        <a:hlink>
          <a:srgbClr val="FFD98C"/>
        </a:hlink>
        <a:folHlink>
          <a:srgbClr val="EBD6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CC9933"/>
        </a:dk2>
        <a:lt2>
          <a:srgbClr val="FFFFFF"/>
        </a:lt2>
        <a:accent1>
          <a:srgbClr val="B2E2FF"/>
        </a:accent1>
        <a:accent2>
          <a:srgbClr val="FFD480"/>
        </a:accent2>
        <a:accent3>
          <a:srgbClr val="E2CAAD"/>
        </a:accent3>
        <a:accent4>
          <a:srgbClr val="DADADA"/>
        </a:accent4>
        <a:accent5>
          <a:srgbClr val="D5EEFF"/>
        </a:accent5>
        <a:accent6>
          <a:srgbClr val="E7C073"/>
        </a:accent6>
        <a:hlink>
          <a:srgbClr val="E5D9FF"/>
        </a:hlink>
        <a:folHlink>
          <a:srgbClr val="DAF2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CC9933"/>
        </a:dk2>
        <a:lt2>
          <a:srgbClr val="FFFFFF"/>
        </a:lt2>
        <a:accent1>
          <a:srgbClr val="C8E6AC"/>
        </a:accent1>
        <a:accent2>
          <a:srgbClr val="CCD7FF"/>
        </a:accent2>
        <a:accent3>
          <a:srgbClr val="E2CAAD"/>
        </a:accent3>
        <a:accent4>
          <a:srgbClr val="DADADA"/>
        </a:accent4>
        <a:accent5>
          <a:srgbClr val="E0F0D2"/>
        </a:accent5>
        <a:accent6>
          <a:srgbClr val="B9C3E7"/>
        </a:accent6>
        <a:hlink>
          <a:srgbClr val="F2DAE1"/>
        </a:hlink>
        <a:folHlink>
          <a:srgbClr val="FFD9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7BE4A"/>
        </a:accent1>
        <a:accent2>
          <a:srgbClr val="FFC573"/>
        </a:accent2>
        <a:accent3>
          <a:srgbClr val="FFFFFF"/>
        </a:accent3>
        <a:accent4>
          <a:srgbClr val="000000"/>
        </a:accent4>
        <a:accent5>
          <a:srgbClr val="FADBB1"/>
        </a:accent5>
        <a:accent6>
          <a:srgbClr val="E7B268"/>
        </a:accent6>
        <a:hlink>
          <a:srgbClr val="FFD480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2DA3D"/>
        </a:accent1>
        <a:accent2>
          <a:srgbClr val="FFBB80"/>
        </a:accent2>
        <a:accent3>
          <a:srgbClr val="FFFFFF"/>
        </a:accent3>
        <a:accent4>
          <a:srgbClr val="000000"/>
        </a:accent4>
        <a:accent5>
          <a:srgbClr val="F7EAAF"/>
        </a:accent5>
        <a:accent6>
          <a:srgbClr val="E7A973"/>
        </a:accent6>
        <a:hlink>
          <a:srgbClr val="FFD98C"/>
        </a:hlink>
        <a:folHlink>
          <a:srgbClr val="EBD6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E2FF"/>
        </a:accent1>
        <a:accent2>
          <a:srgbClr val="FFD480"/>
        </a:accent2>
        <a:accent3>
          <a:srgbClr val="FFFFFF"/>
        </a:accent3>
        <a:accent4>
          <a:srgbClr val="000000"/>
        </a:accent4>
        <a:accent5>
          <a:srgbClr val="D5EEFF"/>
        </a:accent5>
        <a:accent6>
          <a:srgbClr val="E7C073"/>
        </a:accent6>
        <a:hlink>
          <a:srgbClr val="E5D9FF"/>
        </a:hlink>
        <a:folHlink>
          <a:srgbClr val="DAF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8E6AC"/>
        </a:accent1>
        <a:accent2>
          <a:srgbClr val="CCD7FF"/>
        </a:accent2>
        <a:accent3>
          <a:srgbClr val="FFFFFF"/>
        </a:accent3>
        <a:accent4>
          <a:srgbClr val="000000"/>
        </a:accent4>
        <a:accent5>
          <a:srgbClr val="E0F0D2"/>
        </a:accent5>
        <a:accent6>
          <a:srgbClr val="B9C3E7"/>
        </a:accent6>
        <a:hlink>
          <a:srgbClr val="F2DAE1"/>
        </a:hlink>
        <a:folHlink>
          <a:srgbClr val="FFD9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CC9933"/>
      </a:dk2>
      <a:lt2>
        <a:srgbClr val="FFFFFF"/>
      </a:lt2>
      <a:accent1>
        <a:srgbClr val="F2DA3D"/>
      </a:accent1>
      <a:accent2>
        <a:srgbClr val="FFBB80"/>
      </a:accent2>
      <a:accent3>
        <a:srgbClr val="E2CAAD"/>
      </a:accent3>
      <a:accent4>
        <a:srgbClr val="DADADA"/>
      </a:accent4>
      <a:accent5>
        <a:srgbClr val="F7EAAF"/>
      </a:accent5>
      <a:accent6>
        <a:srgbClr val="E7A973"/>
      </a:accent6>
      <a:hlink>
        <a:srgbClr val="FFD98C"/>
      </a:hlink>
      <a:folHlink>
        <a:srgbClr val="EBD6D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CC9933"/>
        </a:dk2>
        <a:lt2>
          <a:srgbClr val="FFFFFF"/>
        </a:lt2>
        <a:accent1>
          <a:srgbClr val="F7BE4A"/>
        </a:accent1>
        <a:accent2>
          <a:srgbClr val="FFC573"/>
        </a:accent2>
        <a:accent3>
          <a:srgbClr val="E2CAAD"/>
        </a:accent3>
        <a:accent4>
          <a:srgbClr val="DADADA"/>
        </a:accent4>
        <a:accent5>
          <a:srgbClr val="FADBB1"/>
        </a:accent5>
        <a:accent6>
          <a:srgbClr val="E7B268"/>
        </a:accent6>
        <a:hlink>
          <a:srgbClr val="FFD480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CC9933"/>
        </a:dk2>
        <a:lt2>
          <a:srgbClr val="FFFFFF"/>
        </a:lt2>
        <a:accent1>
          <a:srgbClr val="F2DA3D"/>
        </a:accent1>
        <a:accent2>
          <a:srgbClr val="FFBB80"/>
        </a:accent2>
        <a:accent3>
          <a:srgbClr val="E2CAAD"/>
        </a:accent3>
        <a:accent4>
          <a:srgbClr val="DADADA"/>
        </a:accent4>
        <a:accent5>
          <a:srgbClr val="F7EAAF"/>
        </a:accent5>
        <a:accent6>
          <a:srgbClr val="E7A973"/>
        </a:accent6>
        <a:hlink>
          <a:srgbClr val="FFD98C"/>
        </a:hlink>
        <a:folHlink>
          <a:srgbClr val="EBD6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CC9933"/>
        </a:dk2>
        <a:lt2>
          <a:srgbClr val="FFFFFF"/>
        </a:lt2>
        <a:accent1>
          <a:srgbClr val="B2E2FF"/>
        </a:accent1>
        <a:accent2>
          <a:srgbClr val="FFD480"/>
        </a:accent2>
        <a:accent3>
          <a:srgbClr val="E2CAAD"/>
        </a:accent3>
        <a:accent4>
          <a:srgbClr val="DADADA"/>
        </a:accent4>
        <a:accent5>
          <a:srgbClr val="D5EEFF"/>
        </a:accent5>
        <a:accent6>
          <a:srgbClr val="E7C073"/>
        </a:accent6>
        <a:hlink>
          <a:srgbClr val="E5D9FF"/>
        </a:hlink>
        <a:folHlink>
          <a:srgbClr val="DAF2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CC9933"/>
        </a:dk2>
        <a:lt2>
          <a:srgbClr val="FFFFFF"/>
        </a:lt2>
        <a:accent1>
          <a:srgbClr val="C8E6AC"/>
        </a:accent1>
        <a:accent2>
          <a:srgbClr val="CCD7FF"/>
        </a:accent2>
        <a:accent3>
          <a:srgbClr val="E2CAAD"/>
        </a:accent3>
        <a:accent4>
          <a:srgbClr val="DADADA"/>
        </a:accent4>
        <a:accent5>
          <a:srgbClr val="E0F0D2"/>
        </a:accent5>
        <a:accent6>
          <a:srgbClr val="B9C3E7"/>
        </a:accent6>
        <a:hlink>
          <a:srgbClr val="F2DAE1"/>
        </a:hlink>
        <a:folHlink>
          <a:srgbClr val="FFD9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7BE4A"/>
        </a:accent1>
        <a:accent2>
          <a:srgbClr val="FFC573"/>
        </a:accent2>
        <a:accent3>
          <a:srgbClr val="FFFFFF"/>
        </a:accent3>
        <a:accent4>
          <a:srgbClr val="000000"/>
        </a:accent4>
        <a:accent5>
          <a:srgbClr val="FADBB1"/>
        </a:accent5>
        <a:accent6>
          <a:srgbClr val="E7B268"/>
        </a:accent6>
        <a:hlink>
          <a:srgbClr val="FFD480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2DA3D"/>
        </a:accent1>
        <a:accent2>
          <a:srgbClr val="FFBB80"/>
        </a:accent2>
        <a:accent3>
          <a:srgbClr val="FFFFFF"/>
        </a:accent3>
        <a:accent4>
          <a:srgbClr val="000000"/>
        </a:accent4>
        <a:accent5>
          <a:srgbClr val="F7EAAF"/>
        </a:accent5>
        <a:accent6>
          <a:srgbClr val="E7A973"/>
        </a:accent6>
        <a:hlink>
          <a:srgbClr val="FFD98C"/>
        </a:hlink>
        <a:folHlink>
          <a:srgbClr val="EBD6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E2FF"/>
        </a:accent1>
        <a:accent2>
          <a:srgbClr val="FFD480"/>
        </a:accent2>
        <a:accent3>
          <a:srgbClr val="FFFFFF"/>
        </a:accent3>
        <a:accent4>
          <a:srgbClr val="000000"/>
        </a:accent4>
        <a:accent5>
          <a:srgbClr val="D5EEFF"/>
        </a:accent5>
        <a:accent6>
          <a:srgbClr val="E7C073"/>
        </a:accent6>
        <a:hlink>
          <a:srgbClr val="E5D9FF"/>
        </a:hlink>
        <a:folHlink>
          <a:srgbClr val="DAF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8E6AC"/>
        </a:accent1>
        <a:accent2>
          <a:srgbClr val="CCD7FF"/>
        </a:accent2>
        <a:accent3>
          <a:srgbClr val="FFFFFF"/>
        </a:accent3>
        <a:accent4>
          <a:srgbClr val="000000"/>
        </a:accent4>
        <a:accent5>
          <a:srgbClr val="E0F0D2"/>
        </a:accent5>
        <a:accent6>
          <a:srgbClr val="B9C3E7"/>
        </a:accent6>
        <a:hlink>
          <a:srgbClr val="F2DAE1"/>
        </a:hlink>
        <a:folHlink>
          <a:srgbClr val="FFD9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ustin">
    <a:fillStyleLst>
      <a:solidFill>
        <a:schemeClr val="phClr"/>
      </a:solidFill>
      <a:gradFill rotWithShape="1">
        <a:gsLst>
          <a:gs pos="0">
            <a:schemeClr val="phClr">
              <a:tint val="20000"/>
              <a:satMod val="180000"/>
              <a:lumMod val="98000"/>
            </a:schemeClr>
          </a:gs>
          <a:gs pos="40000">
            <a:schemeClr val="phClr">
              <a:tint val="30000"/>
              <a:satMod val="260000"/>
              <a:lumMod val="84000"/>
            </a:schemeClr>
          </a:gs>
          <a:gs pos="100000">
            <a:schemeClr val="phClr">
              <a:tint val="100000"/>
              <a:satMod val="110000"/>
              <a:lumMod val="100000"/>
            </a:schemeClr>
          </a:gs>
        </a:gsLst>
        <a:lin ang="5040000" scaled="1"/>
      </a:gradFill>
      <a:gradFill rotWithShape="1">
        <a:gsLst>
          <a:gs pos="0">
            <a:schemeClr val="phClr"/>
          </a:gs>
          <a:gs pos="100000">
            <a:schemeClr val="phClr">
              <a:shade val="75000"/>
              <a:satMod val="120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a:effectStyle>
      <a:effectStyle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94000"/>
              <a:satMod val="114000"/>
              <a:lumMod val="96000"/>
            </a:schemeClr>
          </a:gs>
          <a:gs pos="62000">
            <a:schemeClr val="phClr">
              <a:tint val="92000"/>
              <a:shade val="66000"/>
              <a:satMod val="110000"/>
              <a:lumMod val="80000"/>
            </a:schemeClr>
          </a:gs>
          <a:gs pos="100000">
            <a:schemeClr val="phClr">
              <a:tint val="89000"/>
              <a:shade val="62000"/>
              <a:satMod val="110000"/>
              <a:lumMod val="7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80000"/>
              <a:shade val="58000"/>
            </a:schemeClr>
            <a:schemeClr val="phClr">
              <a:tint val="73000"/>
              <a:shade val="68000"/>
              <a:satMod val="15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ind_0601_slide</Template>
  <TotalTime>5535</TotalTime>
  <Words>555</Words>
  <Application>Microsoft Office PowerPoint</Application>
  <PresentationFormat>On-screen Show (4:3)</PresentationFormat>
  <Paragraphs>109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ind_0601_slide</vt:lpstr>
      <vt:lpstr>1_Default Design</vt:lpstr>
      <vt:lpstr>Nissan LEAF</vt:lpstr>
      <vt:lpstr>LEAF Roper</vt:lpstr>
      <vt:lpstr>LEAF Roper</vt:lpstr>
      <vt:lpstr>LEAF Roper</vt:lpstr>
      <vt:lpstr>LEAF Roper</vt:lpstr>
      <vt:lpstr>LEAF Roper</vt:lpstr>
      <vt:lpstr>LEAF Roper</vt:lpstr>
      <vt:lpstr>LEAF Air Flow</vt:lpstr>
      <vt:lpstr>LEAF Underneath</vt:lpstr>
      <vt:lpstr>Dash</vt:lpstr>
      <vt:lpstr>Dash</vt:lpstr>
      <vt:lpstr>Dash</vt:lpstr>
      <vt:lpstr>Dash</vt:lpstr>
      <vt:lpstr>Dash</vt:lpstr>
      <vt:lpstr>Dash</vt:lpstr>
      <vt:lpstr>Center Display</vt:lpstr>
      <vt:lpstr>Quick Controls</vt:lpstr>
      <vt:lpstr>Driver Controls</vt:lpstr>
      <vt:lpstr>Energy Display</vt:lpstr>
      <vt:lpstr>Shift Knob</vt:lpstr>
      <vt:lpstr>Trunk</vt:lpstr>
      <vt:lpstr>Trunk</vt:lpstr>
      <vt:lpstr>Trunk</vt:lpstr>
      <vt:lpstr>Body Cutaway</vt:lpstr>
      <vt:lpstr>Under Hood</vt:lpstr>
      <vt:lpstr>Under Hood</vt:lpstr>
      <vt:lpstr>Battery Cutaway</vt:lpstr>
      <vt:lpstr>Battery Cutaway</vt:lpstr>
      <vt:lpstr>Charging an Electric Car</vt:lpstr>
      <vt:lpstr>Chargers</vt:lpstr>
      <vt:lpstr>Chargers</vt:lpstr>
      <vt:lpstr>Chargers</vt:lpstr>
      <vt:lpstr>EVSE Modifications</vt:lpstr>
      <vt:lpstr>Chargers</vt:lpstr>
      <vt:lpstr>Wireless Induction Charger</vt:lpstr>
      <vt:lpstr>Battery Charging Status</vt:lpstr>
      <vt:lpstr>Apps for Cell Phones/Internet</vt:lpstr>
      <vt:lpstr>SOC Meter connects to OBD2</vt:lpstr>
      <vt:lpstr>LEAF Range</vt:lpstr>
      <vt:lpstr>LEAF Range</vt:lpstr>
      <vt:lpstr>Range (miles) vs Speed (mph)</vt:lpstr>
      <vt:lpstr>EPA Ratings</vt:lpstr>
      <vt:lpstr>Driving a LEAF in the NRV</vt:lpstr>
      <vt:lpstr>New for 2012</vt:lpstr>
      <vt:lpstr>LEAF Drive Through Water &amp; Snow</vt:lpstr>
      <vt:lpstr>Extras for SL Model</vt:lpstr>
      <vt:lpstr>Why Lease a LEAF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Nissan Leaf</dc:title>
  <dc:creator>L. David Roper</dc:creator>
  <cp:lastModifiedBy>L. David Roper</cp:lastModifiedBy>
  <cp:revision>60</cp:revision>
  <dcterms:created xsi:type="dcterms:W3CDTF">2012-02-08T11:20:03Z</dcterms:created>
  <dcterms:modified xsi:type="dcterms:W3CDTF">2012-04-18T08:53:12Z</dcterms:modified>
</cp:coreProperties>
</file>